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2F5F"/>
    <a:srgbClr val="B4A1CF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0D852-323E-4CBF-A019-321D5097FEC0}" type="datetimeFigureOut">
              <a:rPr lang="ru-RU" smtClean="0"/>
              <a:t>17.04.2021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E2CF5-BA43-4DA2-922F-C3E84CAED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0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402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9615" y="1122363"/>
            <a:ext cx="10228385" cy="2387600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615" y="3602038"/>
            <a:ext cx="10228385" cy="1655762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7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0000"/>
          </a:xfrm>
        </p:spPr>
        <p:txBody>
          <a:bodyPr lIns="360000" anchor="ctr"/>
          <a:lstStyle>
            <a:lvl1pPr>
              <a:defRPr>
                <a:solidFill>
                  <a:srgbClr val="402F5F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B33F3C-F209-4453-B1D4-846B7A02B07E}" type="datetime1">
              <a:rPr lang="ru-RU" smtClean="0"/>
              <a:t>17.04.2021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91E030D-3657-0E40-A071-862273716A9E}"/>
              </a:ext>
            </a:extLst>
          </p:cNvPr>
          <p:cNvSpPr/>
          <p:nvPr userDrawn="1"/>
        </p:nvSpPr>
        <p:spPr>
          <a:xfrm>
            <a:off x="386865" y="931985"/>
            <a:ext cx="1248507" cy="52754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38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736" y="1199783"/>
            <a:ext cx="10515600" cy="2852737"/>
          </a:xfrm>
        </p:spPr>
        <p:txBody>
          <a:bodyPr anchor="ctr"/>
          <a:lstStyle>
            <a:lvl1pPr>
              <a:defRPr sz="6000">
                <a:solidFill>
                  <a:srgbClr val="402F5F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7736" y="4079508"/>
            <a:ext cx="10515600" cy="1500187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5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15448" cy="1080000"/>
          </a:xfrm>
        </p:spPr>
        <p:txBody>
          <a:bodyPr vert="horz" lIns="360000" tIns="45720" rIns="91440" bIns="45720" rtlCol="0" anchor="ctr">
            <a:normAutofit/>
          </a:bodyPr>
          <a:lstStyle>
            <a:lvl1pPr>
              <a:defRPr lang="ru-RU" dirty="0">
                <a:solidFill>
                  <a:srgbClr val="402F5F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6F4F95-5AB2-4144-B378-FEE2A8C840EA}" type="datetime1">
              <a:rPr lang="ru-RU" smtClean="0"/>
              <a:t>17.04.2021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887B3E9-5DAA-F047-99BE-1BBA95CF6426}"/>
              </a:ext>
            </a:extLst>
          </p:cNvPr>
          <p:cNvSpPr/>
          <p:nvPr userDrawn="1"/>
        </p:nvSpPr>
        <p:spPr>
          <a:xfrm>
            <a:off x="386865" y="931985"/>
            <a:ext cx="1248507" cy="52754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26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5176" cy="1080000"/>
          </a:xfrm>
        </p:spPr>
        <p:txBody>
          <a:bodyPr vert="horz" lIns="360000" tIns="45720" rIns="91440" bIns="45720" rtlCol="0" anchor="ctr">
            <a:normAutofit/>
          </a:bodyPr>
          <a:lstStyle>
            <a:lvl1pPr>
              <a:defRPr lang="ru-RU">
                <a:solidFill>
                  <a:srgbClr val="402F5F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D91D76-2ABD-4FD7-A590-FCA9539C22B1}" type="datetime1">
              <a:rPr lang="ru-RU" smtClean="0"/>
              <a:t>17.04.2021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07AF0C4-A028-674A-BBFC-2E421209BD40}"/>
              </a:ext>
            </a:extLst>
          </p:cNvPr>
          <p:cNvSpPr/>
          <p:nvPr userDrawn="1"/>
        </p:nvSpPr>
        <p:spPr>
          <a:xfrm>
            <a:off x="386865" y="931985"/>
            <a:ext cx="1248507" cy="52754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45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68552" cy="1080000"/>
          </a:xfrm>
        </p:spPr>
        <p:txBody>
          <a:bodyPr vert="horz" lIns="360000" tIns="45720" rIns="91440" bIns="45720" rtlCol="0" anchor="ctr">
            <a:normAutofit/>
          </a:bodyPr>
          <a:lstStyle>
            <a:lvl1pPr>
              <a:defRPr lang="ru-RU">
                <a:solidFill>
                  <a:srgbClr val="402F5F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93780-7AE8-4C5F-8394-B408DFC0BEC3}" type="datetime1">
              <a:rPr lang="ru-RU" smtClean="0"/>
              <a:t>17.04.2021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8698851-1788-C945-B594-38BAFBE414E2}"/>
              </a:ext>
            </a:extLst>
          </p:cNvPr>
          <p:cNvSpPr/>
          <p:nvPr userDrawn="1"/>
        </p:nvSpPr>
        <p:spPr>
          <a:xfrm>
            <a:off x="386865" y="931985"/>
            <a:ext cx="1248507" cy="52754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64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5C2BEF-058D-4047-9839-FE203F9CBE7A}" type="datetime1">
              <a:rPr lang="ru-RU" smtClean="0"/>
              <a:t>17.04.2021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08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615" y="365125"/>
            <a:ext cx="112893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9615" y="1825625"/>
            <a:ext cx="112893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985738" y="63822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600C1B2-9790-4034-A151-AC5EE580A1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34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02F5F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02F5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02F5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02F5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02F5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C1B2-9790-4034-A151-AC5EE580A13B}" type="slidenum">
              <a:rPr lang="ru-RU" smtClean="0"/>
              <a:t>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5600" y="1385796"/>
            <a:ext cx="11167533" cy="369332"/>
          </a:xfrm>
          <a:prstGeom prst="rect">
            <a:avLst/>
          </a:prstGeom>
          <a:solidFill>
            <a:srgbClr val="B4A1CF">
              <a:alpha val="24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титульного слайда – на Ваше усмотрение, обязательно указать ФИО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6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68552" cy="1080000"/>
          </a:xfrm>
        </p:spPr>
        <p:txBody>
          <a:bodyPr/>
          <a:lstStyle/>
          <a:p>
            <a:r>
              <a:rPr lang="ru-RU" dirty="0" smtClean="0"/>
              <a:t>Шаблон для </a:t>
            </a:r>
            <a:r>
              <a:rPr lang="ru-RU" dirty="0"/>
              <a:t>модели </a:t>
            </a:r>
            <a:r>
              <a:rPr lang="en-US" dirty="0"/>
              <a:t>UBK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985738" y="6382240"/>
            <a:ext cx="2743200" cy="365125"/>
          </a:xfrm>
        </p:spPr>
        <p:txBody>
          <a:bodyPr/>
          <a:lstStyle/>
          <a:p>
            <a:fld id="{C600C1B2-9790-4034-A151-AC5EE580A1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4714545" y="4198942"/>
            <a:ext cx="2886736" cy="1055990"/>
          </a:xfrm>
          <a:prstGeom prst="trapezoid">
            <a:avLst>
              <a:gd name="adj" fmla="val 4344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Блок-схема: ручной ввод 9"/>
          <p:cNvSpPr/>
          <p:nvPr/>
        </p:nvSpPr>
        <p:spPr>
          <a:xfrm rot="5400000">
            <a:off x="6670504" y="5131060"/>
            <a:ext cx="1057766" cy="1776726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ручной ввод 10"/>
          <p:cNvSpPr/>
          <p:nvPr/>
        </p:nvSpPr>
        <p:spPr>
          <a:xfrm rot="5400000" flipV="1">
            <a:off x="4676438" y="5066834"/>
            <a:ext cx="1057769" cy="1905185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25180" y="4434549"/>
            <a:ext cx="22517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Insight </a:t>
            </a:r>
            <a:endParaRPr lang="ru-RU" sz="1600" dirty="0">
              <a:solidFill>
                <a:prstClr val="black"/>
              </a:solidFill>
            </a:endParaRPr>
          </a:p>
          <a:p>
            <a:pPr lvl="0" algn="ctr"/>
            <a:r>
              <a:rPr lang="ru-RU" sz="1400" dirty="0">
                <a:solidFill>
                  <a:prstClr val="black"/>
                </a:solidFill>
              </a:rPr>
              <a:t>(Потребительские мотивы)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236324" y="5601098"/>
            <a:ext cx="1469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Target group </a:t>
            </a:r>
            <a:endParaRPr lang="ru-RU" sz="1600" dirty="0">
              <a:solidFill>
                <a:prstClr val="black"/>
              </a:solidFill>
            </a:endParaRPr>
          </a:p>
          <a:p>
            <a:pPr lvl="0" algn="ctr"/>
            <a:r>
              <a:rPr lang="ru-RU" sz="1400" dirty="0">
                <a:solidFill>
                  <a:prstClr val="black"/>
                </a:solidFill>
              </a:rPr>
              <a:t>(Целевая </a:t>
            </a:r>
          </a:p>
          <a:p>
            <a:pPr lvl="0" algn="ctr"/>
            <a:r>
              <a:rPr lang="ru-RU" sz="1400" dirty="0">
                <a:solidFill>
                  <a:prstClr val="black"/>
                </a:solidFill>
              </a:rPr>
              <a:t>аудитория)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91798" y="5463112"/>
            <a:ext cx="1731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Competitive </a:t>
            </a:r>
          </a:p>
          <a:p>
            <a:pPr lvl="0" algn="ctr"/>
            <a:r>
              <a:rPr lang="en-US" sz="1600" dirty="0">
                <a:solidFill>
                  <a:prstClr val="black"/>
                </a:solidFill>
              </a:rPr>
              <a:t>environment</a:t>
            </a:r>
            <a:endParaRPr lang="ru-RU" sz="1600" dirty="0">
              <a:solidFill>
                <a:prstClr val="black"/>
              </a:solidFill>
            </a:endParaRPr>
          </a:p>
          <a:p>
            <a:pPr lvl="0" algn="ctr"/>
            <a:r>
              <a:rPr lang="ru-RU" sz="1400" dirty="0">
                <a:solidFill>
                  <a:prstClr val="black"/>
                </a:solidFill>
              </a:rPr>
              <a:t>(Конкурентное </a:t>
            </a:r>
          </a:p>
          <a:p>
            <a:pPr lvl="0" algn="ctr"/>
            <a:r>
              <a:rPr lang="ru-RU" sz="1400" dirty="0">
                <a:solidFill>
                  <a:prstClr val="black"/>
                </a:solidFill>
              </a:rPr>
              <a:t>окружение)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559D2B9D-92DA-0D4D-B604-984D9FF45541}"/>
              </a:ext>
            </a:extLst>
          </p:cNvPr>
          <p:cNvGrpSpPr/>
          <p:nvPr/>
        </p:nvGrpSpPr>
        <p:grpSpPr>
          <a:xfrm>
            <a:off x="5030932" y="1585742"/>
            <a:ext cx="2407073" cy="2407073"/>
            <a:chOff x="1147747" y="1021927"/>
            <a:chExt cx="3034786" cy="3034786"/>
          </a:xfrm>
        </p:grpSpPr>
        <p:sp>
          <p:nvSpPr>
            <p:cNvPr id="6" name="Овал 5"/>
            <p:cNvSpPr/>
            <p:nvPr/>
          </p:nvSpPr>
          <p:spPr>
            <a:xfrm>
              <a:off x="1780097" y="1639320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Essence </a:t>
              </a:r>
              <a:r>
                <a:rPr lang="en-US" sz="1400" dirty="0">
                  <a:solidFill>
                    <a:schemeClr val="tx1"/>
                  </a:solidFill>
                </a:rPr>
                <a:t>(</a:t>
              </a:r>
              <a:r>
                <a:rPr lang="ru-RU" sz="1400" dirty="0">
                  <a:solidFill>
                    <a:schemeClr val="tx1"/>
                  </a:solidFill>
                </a:rPr>
                <a:t>Сущность бренда)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A839E6EA-348A-BC45-B8AB-B3F44C728CE0}"/>
                </a:ext>
              </a:extLst>
            </p:cNvPr>
            <p:cNvGrpSpPr/>
            <p:nvPr/>
          </p:nvGrpSpPr>
          <p:grpSpPr>
            <a:xfrm>
              <a:off x="1147747" y="1021927"/>
              <a:ext cx="3034786" cy="3034786"/>
              <a:chOff x="4386835" y="949024"/>
              <a:chExt cx="3034786" cy="3034786"/>
            </a:xfrm>
            <a:noFill/>
          </p:grpSpPr>
          <p:sp>
            <p:nvSpPr>
              <p:cNvPr id="24" name="Полилиния 23">
                <a:extLst>
                  <a:ext uri="{FF2B5EF4-FFF2-40B4-BE49-F238E27FC236}">
                    <a16:creationId xmlns:a16="http://schemas.microsoft.com/office/drawing/2014/main" xmlns="" id="{B1AE7B81-4726-524E-8B60-885EAA8643B4}"/>
                  </a:ext>
                </a:extLst>
              </p:cNvPr>
              <p:cNvSpPr/>
              <p:nvPr/>
            </p:nvSpPr>
            <p:spPr>
              <a:xfrm>
                <a:off x="4386835" y="949024"/>
                <a:ext cx="1420873" cy="1420874"/>
              </a:xfrm>
              <a:custGeom>
                <a:avLst/>
                <a:gdLst>
                  <a:gd name="connsiteX0" fmla="*/ 1420873 w 1420873"/>
                  <a:gd name="connsiteY0" fmla="*/ 0 h 1420874"/>
                  <a:gd name="connsiteX1" fmla="*/ 1420873 w 1420873"/>
                  <a:gd name="connsiteY1" fmla="*/ 532915 h 1420874"/>
                  <a:gd name="connsiteX2" fmla="*/ 1416238 w 1420873"/>
                  <a:gd name="connsiteY2" fmla="*/ 533149 h 1420874"/>
                  <a:gd name="connsiteX3" fmla="*/ 533149 w 1420873"/>
                  <a:gd name="connsiteY3" fmla="*/ 1416238 h 1420874"/>
                  <a:gd name="connsiteX4" fmla="*/ 532915 w 1420873"/>
                  <a:gd name="connsiteY4" fmla="*/ 1420874 h 1420874"/>
                  <a:gd name="connsiteX5" fmla="*/ 0 w 1420873"/>
                  <a:gd name="connsiteY5" fmla="*/ 1420874 h 1420874"/>
                  <a:gd name="connsiteX6" fmla="*/ 2985 w 1420873"/>
                  <a:gd name="connsiteY6" fmla="*/ 1361750 h 1420874"/>
                  <a:gd name="connsiteX7" fmla="*/ 1361750 w 1420873"/>
                  <a:gd name="connsiteY7" fmla="*/ 2985 h 1420874"/>
                  <a:gd name="connsiteX8" fmla="*/ 1420873 w 1420873"/>
                  <a:gd name="connsiteY8" fmla="*/ 0 h 1420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20873" h="1420874">
                    <a:moveTo>
                      <a:pt x="1420873" y="0"/>
                    </a:moveTo>
                    <a:lnTo>
                      <a:pt x="1420873" y="532915"/>
                    </a:lnTo>
                    <a:lnTo>
                      <a:pt x="1416238" y="533149"/>
                    </a:lnTo>
                    <a:cubicBezTo>
                      <a:pt x="950610" y="580436"/>
                      <a:pt x="580436" y="950610"/>
                      <a:pt x="533149" y="1416238"/>
                    </a:cubicBezTo>
                    <a:lnTo>
                      <a:pt x="532915" y="1420874"/>
                    </a:lnTo>
                    <a:lnTo>
                      <a:pt x="0" y="1420874"/>
                    </a:lnTo>
                    <a:lnTo>
                      <a:pt x="2985" y="1361750"/>
                    </a:lnTo>
                    <a:cubicBezTo>
                      <a:pt x="75744" y="645312"/>
                      <a:pt x="645312" y="75744"/>
                      <a:pt x="1361750" y="2985"/>
                    </a:cubicBezTo>
                    <a:lnTo>
                      <a:pt x="1420873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Полилиния 22">
                <a:extLst>
                  <a:ext uri="{FF2B5EF4-FFF2-40B4-BE49-F238E27FC236}">
                    <a16:creationId xmlns:a16="http://schemas.microsoft.com/office/drawing/2014/main" xmlns="" id="{46B5729B-2EB3-F14E-A10D-1FF523F13FE8}"/>
                  </a:ext>
                </a:extLst>
              </p:cNvPr>
              <p:cNvSpPr/>
              <p:nvPr/>
            </p:nvSpPr>
            <p:spPr>
              <a:xfrm>
                <a:off x="6000747" y="949024"/>
                <a:ext cx="1420874" cy="1420874"/>
              </a:xfrm>
              <a:custGeom>
                <a:avLst/>
                <a:gdLst>
                  <a:gd name="connsiteX0" fmla="*/ 0 w 1420874"/>
                  <a:gd name="connsiteY0" fmla="*/ 0 h 1420874"/>
                  <a:gd name="connsiteX1" fmla="*/ 59123 w 1420874"/>
                  <a:gd name="connsiteY1" fmla="*/ 2985 h 1420874"/>
                  <a:gd name="connsiteX2" fmla="*/ 1417888 w 1420874"/>
                  <a:gd name="connsiteY2" fmla="*/ 1361750 h 1420874"/>
                  <a:gd name="connsiteX3" fmla="*/ 1420874 w 1420874"/>
                  <a:gd name="connsiteY3" fmla="*/ 1420874 h 1420874"/>
                  <a:gd name="connsiteX4" fmla="*/ 887958 w 1420874"/>
                  <a:gd name="connsiteY4" fmla="*/ 1420874 h 1420874"/>
                  <a:gd name="connsiteX5" fmla="*/ 887724 w 1420874"/>
                  <a:gd name="connsiteY5" fmla="*/ 1416238 h 1420874"/>
                  <a:gd name="connsiteX6" fmla="*/ 4635 w 1420874"/>
                  <a:gd name="connsiteY6" fmla="*/ 533149 h 1420874"/>
                  <a:gd name="connsiteX7" fmla="*/ 0 w 1420874"/>
                  <a:gd name="connsiteY7" fmla="*/ 532915 h 1420874"/>
                  <a:gd name="connsiteX8" fmla="*/ 0 w 1420874"/>
                  <a:gd name="connsiteY8" fmla="*/ 0 h 1420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20874" h="1420874">
                    <a:moveTo>
                      <a:pt x="0" y="0"/>
                    </a:moveTo>
                    <a:lnTo>
                      <a:pt x="59123" y="2985"/>
                    </a:lnTo>
                    <a:cubicBezTo>
                      <a:pt x="775562" y="75744"/>
                      <a:pt x="1345130" y="645312"/>
                      <a:pt x="1417888" y="1361750"/>
                    </a:cubicBezTo>
                    <a:lnTo>
                      <a:pt x="1420874" y="1420874"/>
                    </a:lnTo>
                    <a:lnTo>
                      <a:pt x="887958" y="1420874"/>
                    </a:lnTo>
                    <a:lnTo>
                      <a:pt x="887724" y="1416238"/>
                    </a:lnTo>
                    <a:cubicBezTo>
                      <a:pt x="840437" y="950610"/>
                      <a:pt x="470263" y="580436"/>
                      <a:pt x="4635" y="533149"/>
                    </a:cubicBezTo>
                    <a:lnTo>
                      <a:pt x="0" y="53291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Полилиния 18">
                <a:extLst>
                  <a:ext uri="{FF2B5EF4-FFF2-40B4-BE49-F238E27FC236}">
                    <a16:creationId xmlns:a16="http://schemas.microsoft.com/office/drawing/2014/main" xmlns="" id="{8F80045C-3F57-294D-B66C-072BA33E4E81}"/>
                  </a:ext>
                </a:extLst>
              </p:cNvPr>
              <p:cNvSpPr/>
              <p:nvPr/>
            </p:nvSpPr>
            <p:spPr>
              <a:xfrm>
                <a:off x="4386835" y="2562938"/>
                <a:ext cx="1420873" cy="1420872"/>
              </a:xfrm>
              <a:custGeom>
                <a:avLst/>
                <a:gdLst>
                  <a:gd name="connsiteX0" fmla="*/ 0 w 1420873"/>
                  <a:gd name="connsiteY0" fmla="*/ 0 h 1420872"/>
                  <a:gd name="connsiteX1" fmla="*/ 532915 w 1420873"/>
                  <a:gd name="connsiteY1" fmla="*/ 0 h 1420872"/>
                  <a:gd name="connsiteX2" fmla="*/ 533149 w 1420873"/>
                  <a:gd name="connsiteY2" fmla="*/ 4634 h 1420872"/>
                  <a:gd name="connsiteX3" fmla="*/ 1416238 w 1420873"/>
                  <a:gd name="connsiteY3" fmla="*/ 887723 h 1420872"/>
                  <a:gd name="connsiteX4" fmla="*/ 1420873 w 1420873"/>
                  <a:gd name="connsiteY4" fmla="*/ 887957 h 1420872"/>
                  <a:gd name="connsiteX5" fmla="*/ 1420873 w 1420873"/>
                  <a:gd name="connsiteY5" fmla="*/ 1420872 h 1420872"/>
                  <a:gd name="connsiteX6" fmla="*/ 1361750 w 1420873"/>
                  <a:gd name="connsiteY6" fmla="*/ 1417887 h 1420872"/>
                  <a:gd name="connsiteX7" fmla="*/ 2985 w 1420873"/>
                  <a:gd name="connsiteY7" fmla="*/ 59122 h 1420872"/>
                  <a:gd name="connsiteX8" fmla="*/ 0 w 1420873"/>
                  <a:gd name="connsiteY8" fmla="*/ 0 h 1420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20873" h="1420872">
                    <a:moveTo>
                      <a:pt x="0" y="0"/>
                    </a:moveTo>
                    <a:lnTo>
                      <a:pt x="532915" y="0"/>
                    </a:lnTo>
                    <a:lnTo>
                      <a:pt x="533149" y="4634"/>
                    </a:lnTo>
                    <a:cubicBezTo>
                      <a:pt x="580436" y="470262"/>
                      <a:pt x="950610" y="840436"/>
                      <a:pt x="1416238" y="887723"/>
                    </a:cubicBezTo>
                    <a:lnTo>
                      <a:pt x="1420873" y="887957"/>
                    </a:lnTo>
                    <a:lnTo>
                      <a:pt x="1420873" y="1420872"/>
                    </a:lnTo>
                    <a:lnTo>
                      <a:pt x="1361750" y="1417887"/>
                    </a:lnTo>
                    <a:cubicBezTo>
                      <a:pt x="645312" y="1345129"/>
                      <a:pt x="75744" y="775560"/>
                      <a:pt x="2985" y="5912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Полилиния 17">
                <a:extLst>
                  <a:ext uri="{FF2B5EF4-FFF2-40B4-BE49-F238E27FC236}">
                    <a16:creationId xmlns:a16="http://schemas.microsoft.com/office/drawing/2014/main" xmlns="" id="{67FE128D-F2A1-EC46-8598-62606DB1CFDA}"/>
                  </a:ext>
                </a:extLst>
              </p:cNvPr>
              <p:cNvSpPr/>
              <p:nvPr/>
            </p:nvSpPr>
            <p:spPr>
              <a:xfrm>
                <a:off x="6000747" y="2562938"/>
                <a:ext cx="1420874" cy="1420872"/>
              </a:xfrm>
              <a:custGeom>
                <a:avLst/>
                <a:gdLst>
                  <a:gd name="connsiteX0" fmla="*/ 887958 w 1420874"/>
                  <a:gd name="connsiteY0" fmla="*/ 0 h 1420872"/>
                  <a:gd name="connsiteX1" fmla="*/ 1420874 w 1420874"/>
                  <a:gd name="connsiteY1" fmla="*/ 0 h 1420872"/>
                  <a:gd name="connsiteX2" fmla="*/ 1417888 w 1420874"/>
                  <a:gd name="connsiteY2" fmla="*/ 59122 h 1420872"/>
                  <a:gd name="connsiteX3" fmla="*/ 59123 w 1420874"/>
                  <a:gd name="connsiteY3" fmla="*/ 1417887 h 1420872"/>
                  <a:gd name="connsiteX4" fmla="*/ 0 w 1420874"/>
                  <a:gd name="connsiteY4" fmla="*/ 1420872 h 1420872"/>
                  <a:gd name="connsiteX5" fmla="*/ 0 w 1420874"/>
                  <a:gd name="connsiteY5" fmla="*/ 887957 h 1420872"/>
                  <a:gd name="connsiteX6" fmla="*/ 4635 w 1420874"/>
                  <a:gd name="connsiteY6" fmla="*/ 887723 h 1420872"/>
                  <a:gd name="connsiteX7" fmla="*/ 887724 w 1420874"/>
                  <a:gd name="connsiteY7" fmla="*/ 4634 h 1420872"/>
                  <a:gd name="connsiteX8" fmla="*/ 887958 w 1420874"/>
                  <a:gd name="connsiteY8" fmla="*/ 0 h 1420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20874" h="1420872">
                    <a:moveTo>
                      <a:pt x="887958" y="0"/>
                    </a:moveTo>
                    <a:lnTo>
                      <a:pt x="1420874" y="0"/>
                    </a:lnTo>
                    <a:lnTo>
                      <a:pt x="1417888" y="59122"/>
                    </a:lnTo>
                    <a:cubicBezTo>
                      <a:pt x="1345130" y="775560"/>
                      <a:pt x="775562" y="1345129"/>
                      <a:pt x="59123" y="1417887"/>
                    </a:cubicBezTo>
                    <a:lnTo>
                      <a:pt x="0" y="1420872"/>
                    </a:lnTo>
                    <a:lnTo>
                      <a:pt x="0" y="887957"/>
                    </a:lnTo>
                    <a:lnTo>
                      <a:pt x="4635" y="887723"/>
                    </a:lnTo>
                    <a:cubicBezTo>
                      <a:pt x="470263" y="840436"/>
                      <a:pt x="840437" y="470262"/>
                      <a:pt x="887724" y="4634"/>
                    </a:cubicBezTo>
                    <a:lnTo>
                      <a:pt x="887958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F5A57589-256B-2C4B-9713-CB516C6A54C9}"/>
              </a:ext>
            </a:extLst>
          </p:cNvPr>
          <p:cNvSpPr/>
          <p:nvPr/>
        </p:nvSpPr>
        <p:spPr>
          <a:xfrm>
            <a:off x="2617968" y="1638497"/>
            <a:ext cx="2193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1600" dirty="0">
                <a:solidFill>
                  <a:prstClr val="black"/>
                </a:solidFill>
              </a:rPr>
              <a:t>  </a:t>
            </a:r>
            <a:r>
              <a:rPr lang="en-US" sz="1600" dirty="0">
                <a:solidFill>
                  <a:prstClr val="black"/>
                </a:solidFill>
              </a:rPr>
              <a:t>Values &amp; Personality</a:t>
            </a:r>
            <a:endParaRPr lang="ru-RU" sz="1600" dirty="0">
              <a:solidFill>
                <a:prstClr val="black"/>
              </a:solidFill>
            </a:endParaRPr>
          </a:p>
          <a:p>
            <a:pPr lvl="0" algn="r"/>
            <a:r>
              <a:rPr lang="ru-RU" sz="1400" dirty="0">
                <a:solidFill>
                  <a:prstClr val="black"/>
                </a:solidFill>
              </a:rPr>
              <a:t>(Ценности и персонификация)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D804E21-3600-6F4A-8748-9BFF56601F18}"/>
              </a:ext>
            </a:extLst>
          </p:cNvPr>
          <p:cNvSpPr/>
          <p:nvPr/>
        </p:nvSpPr>
        <p:spPr>
          <a:xfrm>
            <a:off x="2617968" y="2865835"/>
            <a:ext cx="21930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600" dirty="0">
                <a:solidFill>
                  <a:prstClr val="black"/>
                </a:solidFill>
              </a:rPr>
              <a:t>Benefits</a:t>
            </a:r>
            <a:endParaRPr lang="ru-RU" sz="1600" dirty="0">
              <a:solidFill>
                <a:prstClr val="black"/>
              </a:solidFill>
            </a:endParaRPr>
          </a:p>
          <a:p>
            <a:pPr lvl="0" algn="r"/>
            <a:r>
              <a:rPr lang="ru-RU" sz="1400" dirty="0">
                <a:solidFill>
                  <a:prstClr val="black"/>
                </a:solidFill>
              </a:rPr>
              <a:t>(Выгоды)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42AF106-2A66-DE4D-A5C5-3923EDF7857C}"/>
              </a:ext>
            </a:extLst>
          </p:cNvPr>
          <p:cNvSpPr/>
          <p:nvPr/>
        </p:nvSpPr>
        <p:spPr>
          <a:xfrm>
            <a:off x="7618989" y="2865835"/>
            <a:ext cx="25530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</a:rPr>
              <a:t>Discriminator</a:t>
            </a:r>
            <a:endParaRPr lang="ru-RU" sz="1600" dirty="0">
              <a:solidFill>
                <a:prstClr val="black"/>
              </a:solidFill>
            </a:endParaRP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(Определитель бренда)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63781B5F-0E6A-B04D-B363-F802FACC8645}"/>
              </a:ext>
            </a:extLst>
          </p:cNvPr>
          <p:cNvSpPr/>
          <p:nvPr/>
        </p:nvSpPr>
        <p:spPr>
          <a:xfrm>
            <a:off x="7618989" y="1638497"/>
            <a:ext cx="2553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</a:rPr>
              <a:t>Reasons to believe</a:t>
            </a:r>
            <a:endParaRPr lang="ru-RU" sz="1600" dirty="0">
              <a:solidFill>
                <a:prstClr val="black"/>
              </a:solidFill>
            </a:endParaRP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(Доказательства обещаний бренда)</a:t>
            </a:r>
          </a:p>
        </p:txBody>
      </p:sp>
    </p:spTree>
    <p:extLst>
      <p:ext uri="{BB962C8B-B14F-4D97-AF65-F5344CB8AC3E}">
        <p14:creationId xmlns:p14="http://schemas.microsoft.com/office/powerpoint/2010/main" val="345234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68552" cy="1080000"/>
          </a:xfrm>
        </p:spPr>
        <p:txBody>
          <a:bodyPr/>
          <a:lstStyle/>
          <a:p>
            <a:r>
              <a:rPr lang="ru-RU" dirty="0" smtClean="0"/>
              <a:t>Шаблон для </a:t>
            </a:r>
            <a:r>
              <a:rPr lang="ru-RU" dirty="0" err="1"/>
              <a:t>медиаплана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985738" y="6382240"/>
            <a:ext cx="2743200" cy="365125"/>
          </a:xfrm>
        </p:spPr>
        <p:txBody>
          <a:bodyPr/>
          <a:lstStyle/>
          <a:p>
            <a:fld id="{C600C1B2-9790-4034-A151-AC5EE580A13B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70003"/>
              </p:ext>
            </p:extLst>
          </p:nvPr>
        </p:nvGraphicFramePr>
        <p:xfrm>
          <a:off x="355600" y="1842030"/>
          <a:ext cx="11095896" cy="2836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316">
                  <a:extLst>
                    <a:ext uri="{9D8B030D-6E8A-4147-A177-3AD203B41FA5}">
                      <a16:colId xmlns:a16="http://schemas.microsoft.com/office/drawing/2014/main" xmlns="" val="3429520685"/>
                    </a:ext>
                  </a:extLst>
                </a:gridCol>
                <a:gridCol w="1849316">
                  <a:extLst>
                    <a:ext uri="{9D8B030D-6E8A-4147-A177-3AD203B41FA5}">
                      <a16:colId xmlns:a16="http://schemas.microsoft.com/office/drawing/2014/main" xmlns="" val="1150668750"/>
                    </a:ext>
                  </a:extLst>
                </a:gridCol>
                <a:gridCol w="2033303">
                  <a:extLst>
                    <a:ext uri="{9D8B030D-6E8A-4147-A177-3AD203B41FA5}">
                      <a16:colId xmlns:a16="http://schemas.microsoft.com/office/drawing/2014/main" xmlns="" val="3112934492"/>
                    </a:ext>
                  </a:extLst>
                </a:gridCol>
                <a:gridCol w="1665329">
                  <a:extLst>
                    <a:ext uri="{9D8B030D-6E8A-4147-A177-3AD203B41FA5}">
                      <a16:colId xmlns:a16="http://schemas.microsoft.com/office/drawing/2014/main" xmlns="" val="2796875868"/>
                    </a:ext>
                  </a:extLst>
                </a:gridCol>
                <a:gridCol w="1849316">
                  <a:extLst>
                    <a:ext uri="{9D8B030D-6E8A-4147-A177-3AD203B41FA5}">
                      <a16:colId xmlns:a16="http://schemas.microsoft.com/office/drawing/2014/main" xmlns="" val="2863540167"/>
                    </a:ext>
                  </a:extLst>
                </a:gridCol>
                <a:gridCol w="1849316">
                  <a:extLst>
                    <a:ext uri="{9D8B030D-6E8A-4147-A177-3AD203B41FA5}">
                      <a16:colId xmlns:a16="http://schemas.microsoft.com/office/drawing/2014/main" xmlns="" val="1029176923"/>
                    </a:ext>
                  </a:extLst>
                </a:gridCol>
              </a:tblGrid>
              <a:tr h="966421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Канал</a:t>
                      </a:r>
                      <a:r>
                        <a:rPr lang="ru-RU" sz="16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размещения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Формат и период размещения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Обоснование</a:t>
                      </a:r>
                      <a:r>
                        <a:rPr lang="ru-RU" sz="16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дополнительная информация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Охват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Приоритет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4773540"/>
                  </a:ext>
                </a:extLst>
              </a:tr>
              <a:tr h="934885"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543345"/>
                  </a:ext>
                </a:extLst>
              </a:tr>
              <a:tr h="934885">
                <a:tc>
                  <a:txBody>
                    <a:bodyPr/>
                    <a:lstStyle/>
                    <a:p>
                      <a:endParaRPr lang="ru-RU" sz="1200" b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905747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5600" y="1385796"/>
            <a:ext cx="11095896" cy="369332"/>
          </a:xfrm>
          <a:prstGeom prst="rect">
            <a:avLst/>
          </a:prstGeom>
          <a:solidFill>
            <a:srgbClr val="B4A1CF">
              <a:alpha val="24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таблицу ниже Вы можете добавить нужное Вам количество строк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0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68552" cy="1080000"/>
          </a:xfrm>
        </p:spPr>
        <p:txBody>
          <a:bodyPr/>
          <a:lstStyle/>
          <a:p>
            <a:r>
              <a:rPr lang="ru-RU" dirty="0"/>
              <a:t>Шаблон </a:t>
            </a:r>
            <a:r>
              <a:rPr lang="ru-RU" dirty="0" smtClean="0"/>
              <a:t>слайда для мероприятия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985738" y="6382240"/>
            <a:ext cx="2743200" cy="365125"/>
          </a:xfrm>
        </p:spPr>
        <p:txBody>
          <a:bodyPr/>
          <a:lstStyle/>
          <a:p>
            <a:fld id="{C600C1B2-9790-4034-A151-AC5EE580A1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5600" y="1385796"/>
            <a:ext cx="11057467" cy="369332"/>
          </a:xfrm>
          <a:prstGeom prst="rect">
            <a:avLst/>
          </a:prstGeom>
          <a:solidFill>
            <a:srgbClr val="B4A1CF">
              <a:alpha val="24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Этот слайд Вы можете заполнить в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свободном формате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025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105</Words>
  <Application>Microsoft Office PowerPoint</Application>
  <PresentationFormat>Широкоэкранный</PresentationFormat>
  <Paragraphs>34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Тема Office</vt:lpstr>
      <vt:lpstr>Презентация PowerPoint</vt:lpstr>
      <vt:lpstr>Шаблон для модели UBK</vt:lpstr>
      <vt:lpstr>Шаблон для медиаплана</vt:lpstr>
      <vt:lpstr>Шаблон слайда для мероприятия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Универсиада по маркетингу 2021</dc:title>
  <dc:creator>MarketingMSU</dc:creator>
  <cp:lastModifiedBy>Pakhalov Alexander</cp:lastModifiedBy>
  <cp:revision>21</cp:revision>
  <dcterms:created xsi:type="dcterms:W3CDTF">2021-04-15T11:31:25Z</dcterms:created>
  <dcterms:modified xsi:type="dcterms:W3CDTF">2021-04-17T05:49:26Z</dcterms:modified>
</cp:coreProperties>
</file>